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5"/>
  </p:notesMasterIdLst>
  <p:sldIdLst>
    <p:sldId id="256" r:id="rId2"/>
    <p:sldId id="257" r:id="rId3"/>
    <p:sldId id="261" r:id="rId4"/>
    <p:sldId id="309" r:id="rId5"/>
    <p:sldId id="258" r:id="rId6"/>
    <p:sldId id="269" r:id="rId7"/>
    <p:sldId id="270" r:id="rId8"/>
    <p:sldId id="259" r:id="rId9"/>
    <p:sldId id="271" r:id="rId10"/>
    <p:sldId id="272" r:id="rId11"/>
    <p:sldId id="273" r:id="rId12"/>
    <p:sldId id="274"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06" autoAdjust="0"/>
    <p:restoredTop sz="68460" autoAdjust="0"/>
  </p:normalViewPr>
  <p:slideViewPr>
    <p:cSldViewPr snapToGrid="0">
      <p:cViewPr varScale="1">
        <p:scale>
          <a:sx n="75" d="100"/>
          <a:sy n="75" d="100"/>
        </p:scale>
        <p:origin x="85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FEAC7F-ED1F-441D-BBA6-4DFBC34049E4}" type="datetimeFigureOut">
              <a:rPr lang="en-US" smtClean="0"/>
              <a:t>12/5/2020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1FE97-C472-4466-A6B9-CEE6A45A6B99}" type="slidenum">
              <a:rPr lang="en-US" smtClean="0"/>
              <a:t>‹#›</a:t>
            </a:fld>
            <a:endParaRPr lang="en-US"/>
          </a:p>
        </p:txBody>
      </p:sp>
    </p:spTree>
    <p:extLst>
      <p:ext uri="{BB962C8B-B14F-4D97-AF65-F5344CB8AC3E}">
        <p14:creationId xmlns:p14="http://schemas.microsoft.com/office/powerpoint/2010/main" val="4091692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1</a:t>
            </a:fld>
            <a:endParaRPr lang="en-US"/>
          </a:p>
        </p:txBody>
      </p:sp>
    </p:spTree>
    <p:extLst>
      <p:ext uri="{BB962C8B-B14F-4D97-AF65-F5344CB8AC3E}">
        <p14:creationId xmlns:p14="http://schemas.microsoft.com/office/powerpoint/2010/main" val="1763521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a:t>
            </a:r>
            <a:r>
              <a:rPr lang="en-US" sz="1200" dirty="0"/>
              <a:t> discuss your plans to measure the effectiveness of each management strategy. You need to have two plans to measure the effectiveness of the two strategies your created on the previous slide. Remember, the strategies your created focus on optimizing team dynamics. Here’s a hint: What will you use to measure how effectiveness both of your strategies to optimize team dynamics in the workplace?</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10</a:t>
            </a:fld>
            <a:endParaRPr lang="en-US"/>
          </a:p>
        </p:txBody>
      </p:sp>
    </p:spTree>
    <p:extLst>
      <p:ext uri="{BB962C8B-B14F-4D97-AF65-F5344CB8AC3E}">
        <p14:creationId xmlns:p14="http://schemas.microsoft.com/office/powerpoint/2010/main" val="3834973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 discuss </a:t>
            </a:r>
            <a:r>
              <a:rPr lang="en-US" dirty="0">
                <a:latin typeface="Times New Roman" panose="02020603050405020304" pitchFamily="18" charset="0"/>
                <a:cs typeface="Times New Roman" panose="02020603050405020304" pitchFamily="18" charset="0"/>
              </a:rPr>
              <a:t>that explains why ethical behavior is important to an organization’s culture.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11</a:t>
            </a:fld>
            <a:endParaRPr lang="en-US"/>
          </a:p>
        </p:txBody>
      </p:sp>
    </p:spTree>
    <p:extLst>
      <p:ext uri="{BB962C8B-B14F-4D97-AF65-F5344CB8AC3E}">
        <p14:creationId xmlns:p14="http://schemas.microsoft.com/office/powerpoint/2010/main" val="3833555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 discuss </a:t>
            </a:r>
            <a:r>
              <a:rPr lang="en-US" sz="1200" dirty="0"/>
              <a:t>that </a:t>
            </a:r>
            <a:r>
              <a:rPr lang="en-US" dirty="0">
                <a:latin typeface="Times New Roman" panose="02020603050405020304" pitchFamily="18" charset="0"/>
                <a:cs typeface="Times New Roman" panose="02020603050405020304" pitchFamily="18" charset="0"/>
              </a:rPr>
              <a:t>some ethical dilemmas that are created by globalization.</a:t>
            </a: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12</a:t>
            </a:fld>
            <a:endParaRPr lang="en-US"/>
          </a:p>
        </p:txBody>
      </p:sp>
    </p:spTree>
    <p:extLst>
      <p:ext uri="{BB962C8B-B14F-4D97-AF65-F5344CB8AC3E}">
        <p14:creationId xmlns:p14="http://schemas.microsoft.com/office/powerpoint/2010/main" val="266345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13</a:t>
            </a:fld>
            <a:endParaRPr lang="en-US"/>
          </a:p>
        </p:txBody>
      </p:sp>
    </p:spTree>
    <p:extLst>
      <p:ext uri="{BB962C8B-B14F-4D97-AF65-F5344CB8AC3E}">
        <p14:creationId xmlns:p14="http://schemas.microsoft.com/office/powerpoint/2010/main" val="578507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2</a:t>
            </a:fld>
            <a:endParaRPr lang="en-US"/>
          </a:p>
        </p:txBody>
      </p:sp>
    </p:spTree>
    <p:extLst>
      <p:ext uri="{BB962C8B-B14F-4D97-AF65-F5344CB8AC3E}">
        <p14:creationId xmlns:p14="http://schemas.microsoft.com/office/powerpoint/2010/main" val="3555725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latin typeface="Times New Roman" panose="02020603050405020304" pitchFamily="18" charset="0"/>
                <a:cs typeface="Times New Roman" panose="02020603050405020304" pitchFamily="18" charset="0"/>
              </a:rPr>
              <a:t>Your agenda slide here will introduce what you will be talking about which are Question 1 through 5 in the assignment details. Type the introduction information in the speaker note section below. You can keep Questions 1 through 5 as bulleted agenda items on this slide. You can summarize/paraphrase the assignment questions. Please make sure you speaker notes have at least 100 words to explain the key points you placed on each slides. Look at my example agenda slide above, yours should be similar and check out my speaker notes below. Yours should be similar with your company name.  </a:t>
            </a:r>
            <a:endParaRPr lang="en-US" sz="2800" b="0" i="0" dirty="0">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b="0" i="0" dirty="0">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t>Here’s my sample agenda speaker notes are below: - Yours will be similar but please revise and enhance them  to fit your company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Good afternoon everyone! In this presentation, I will be covering the following agenda items. First, I will provide you will the mission statement of the company. Second, I will explain two management strategies that will help employees align with the company’s mission statement.  I will also discuss plans to measure the effectiveness of each management strategy. Third, I will discuss one method I used manage diversity and a plan to measure the effectiveness of this method. Fourth, I provide two strategies to optimize team dynamics and plans to measure the of each strategy.  Lastly, I explain the importance of ethical behavior to the organization’s culture and any ethical dilemmas created by globalization. </a:t>
            </a:r>
          </a:p>
        </p:txBody>
      </p:sp>
      <p:sp>
        <p:nvSpPr>
          <p:cNvPr id="4" name="Slide Number Placeholder 3"/>
          <p:cNvSpPr>
            <a:spLocks noGrp="1"/>
          </p:cNvSpPr>
          <p:nvPr>
            <p:ph type="sldNum" sz="quarter" idx="5"/>
          </p:nvPr>
        </p:nvSpPr>
        <p:spPr/>
        <p:txBody>
          <a:bodyPr/>
          <a:lstStyle/>
          <a:p>
            <a:fld id="{B871FE97-C472-4466-A6B9-CEE6A45A6B99}" type="slidenum">
              <a:rPr lang="en-US" smtClean="0"/>
              <a:t>3</a:t>
            </a:fld>
            <a:endParaRPr lang="en-US"/>
          </a:p>
        </p:txBody>
      </p:sp>
    </p:spTree>
    <p:extLst>
      <p:ext uri="{BB962C8B-B14F-4D97-AF65-F5344CB8AC3E}">
        <p14:creationId xmlns:p14="http://schemas.microsoft.com/office/powerpoint/2010/main" val="628545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In the speaker note section here, write at least 100 words about the mission statement. You can write the mission statement and explain it with details and examples.</a:t>
            </a:r>
          </a:p>
          <a:p>
            <a:pPr>
              <a:spcBef>
                <a:spcPts val="0"/>
              </a:spcBef>
              <a:spcAft>
                <a:spcPts val="0"/>
              </a:spcAft>
            </a:pPr>
            <a:endParaRPr lang="en-US" sz="2800" b="1" dirty="0">
              <a:solidFill>
                <a:srgbClr val="0E101A"/>
              </a:solidFill>
              <a:effectLst/>
            </a:endParaRPr>
          </a:p>
          <a:p>
            <a:pPr>
              <a:spcBef>
                <a:spcPts val="0"/>
              </a:spcBef>
              <a:spcAft>
                <a:spcPts val="0"/>
              </a:spcAft>
            </a:pPr>
            <a:endParaRPr lang="en-US" sz="2800" b="1" dirty="0">
              <a:solidFill>
                <a:srgbClr val="0E101A"/>
              </a:solidFill>
              <a:effectLst/>
            </a:endParaRPr>
          </a:p>
          <a:p>
            <a:pPr>
              <a:spcBef>
                <a:spcPts val="0"/>
              </a:spcBef>
              <a:spcAft>
                <a:spcPts val="0"/>
              </a:spcAft>
            </a:pPr>
            <a:r>
              <a:rPr lang="en-US" sz="2800" b="1" dirty="0">
                <a:solidFill>
                  <a:srgbClr val="0E101A"/>
                </a:solidFill>
                <a:effectLst/>
              </a:rPr>
              <a:t>Our Mission statement </a:t>
            </a:r>
            <a:r>
              <a:rPr lang="en-US" sz="2800" dirty="0">
                <a:solidFill>
                  <a:srgbClr val="0E101A"/>
                </a:solidFill>
                <a:effectLst/>
              </a:rPr>
              <a:t>is an incredibly crucial navigational tool when we are thinking about this company's future. Our statement identifies our work's purpose; it helps us better understand the goals we set for the company and why we should be committed to accomplishing them. </a:t>
            </a:r>
          </a:p>
          <a:p>
            <a:pPr>
              <a:spcBef>
                <a:spcPts val="0"/>
              </a:spcBef>
              <a:spcAft>
                <a:spcPts val="0"/>
              </a:spcAft>
            </a:pPr>
            <a:endParaRPr lang="en-US" sz="2800" b="1" dirty="0">
              <a:solidFill>
                <a:srgbClr val="0E101A"/>
              </a:solidFill>
              <a:effectLst/>
            </a:endParaRPr>
          </a:p>
          <a:p>
            <a:pPr marL="0" marR="0">
              <a:lnSpc>
                <a:spcPts val="1650"/>
              </a:lnSpc>
              <a:spcBef>
                <a:spcPts val="750"/>
              </a:spcBef>
              <a:spcAft>
                <a:spcPts val="750"/>
              </a:spcAft>
            </a:pPr>
            <a:endParaRPr lang="en-US" sz="1800" dirty="0">
              <a:solidFill>
                <a:srgbClr val="101112"/>
              </a:solidFill>
              <a:effectLst/>
              <a:latin typeface="Source Sans Pro" panose="020B0503030403020204" pitchFamily="34" charset="0"/>
              <a:ea typeface="Calibri" panose="020F0502020204030204" pitchFamily="34" charset="0"/>
              <a:cs typeface="Times New Roman" panose="02020603050405020304" pitchFamily="18" charset="0"/>
            </a:endParaRPr>
          </a:p>
          <a:p>
            <a:pPr marL="0" marR="0">
              <a:lnSpc>
                <a:spcPts val="1650"/>
              </a:lnSpc>
              <a:spcBef>
                <a:spcPts val="750"/>
              </a:spcBef>
              <a:spcAft>
                <a:spcPts val="75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06F76E-E60C-4C54-B47A-C2C406EC8F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6929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speaker note section here, write at least 100 words about the mission statement. You can write the mission statement and explain it with details and examples.</a:t>
            </a:r>
          </a:p>
        </p:txBody>
      </p:sp>
      <p:sp>
        <p:nvSpPr>
          <p:cNvPr id="4" name="Slide Number Placeholder 3"/>
          <p:cNvSpPr>
            <a:spLocks noGrp="1"/>
          </p:cNvSpPr>
          <p:nvPr>
            <p:ph type="sldNum" sz="quarter" idx="5"/>
          </p:nvPr>
        </p:nvSpPr>
        <p:spPr/>
        <p:txBody>
          <a:bodyPr/>
          <a:lstStyle/>
          <a:p>
            <a:fld id="{B871FE97-C472-4466-A6B9-CEE6A45A6B99}" type="slidenum">
              <a:rPr lang="en-US" smtClean="0"/>
              <a:t>5</a:t>
            </a:fld>
            <a:endParaRPr lang="en-US"/>
          </a:p>
        </p:txBody>
      </p:sp>
    </p:spTree>
    <p:extLst>
      <p:ext uri="{BB962C8B-B14F-4D97-AF65-F5344CB8AC3E}">
        <p14:creationId xmlns:p14="http://schemas.microsoft.com/office/powerpoint/2010/main" val="3862494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 discuss t</a:t>
            </a:r>
            <a:r>
              <a:rPr lang="en-US" sz="1200" dirty="0"/>
              <a:t>wo management strategies that will help employees align with your company’s mission statement.  </a:t>
            </a:r>
            <a:br>
              <a:rPr lang="en-US" sz="1600" dirty="0">
                <a:latin typeface="Times New Roman" panose="02020603050405020304" pitchFamily="18" charset="0"/>
                <a:cs typeface="Times New Roman" panose="02020603050405020304" pitchFamily="18" charset="0"/>
              </a:rPr>
            </a:b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6</a:t>
            </a:fld>
            <a:endParaRPr lang="en-US"/>
          </a:p>
        </p:txBody>
      </p:sp>
    </p:spTree>
    <p:extLst>
      <p:ext uri="{BB962C8B-B14F-4D97-AF65-F5344CB8AC3E}">
        <p14:creationId xmlns:p14="http://schemas.microsoft.com/office/powerpoint/2010/main" val="3350390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a:t>
            </a:r>
            <a:r>
              <a:rPr lang="en-US" sz="1200" dirty="0"/>
              <a:t> discuss your plans to measure the effectiveness of each management strategy. You need to have two plans to measure the effectiveness of the two strategies your created on the previous slide.  Remember, the strategies your created focus on helping employees align with the company’s mission. Here’s another hint: What will you use to measure how effectiveness both of your strategies to help employee align with your company’s mission?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7</a:t>
            </a:fld>
            <a:endParaRPr lang="en-US"/>
          </a:p>
        </p:txBody>
      </p:sp>
    </p:spTree>
    <p:extLst>
      <p:ext uri="{BB962C8B-B14F-4D97-AF65-F5344CB8AC3E}">
        <p14:creationId xmlns:p14="http://schemas.microsoft.com/office/powerpoint/2010/main" val="2590464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 explain a method you plan to use to measure diversity and how you plan to measure the effectiveness method. </a:t>
            </a: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8</a:t>
            </a:fld>
            <a:endParaRPr lang="en-US"/>
          </a:p>
        </p:txBody>
      </p:sp>
    </p:spTree>
    <p:extLst>
      <p:ext uri="{BB962C8B-B14F-4D97-AF65-F5344CB8AC3E}">
        <p14:creationId xmlns:p14="http://schemas.microsoft.com/office/powerpoint/2010/main" val="1313919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speaker note section here, write at least 100 words that discuss t</a:t>
            </a:r>
            <a:r>
              <a:rPr lang="en-US" sz="1200" dirty="0"/>
              <a:t>wo management strategies </a:t>
            </a:r>
            <a:r>
              <a:rPr lang="en-US" dirty="0">
                <a:latin typeface="Times New Roman" panose="02020603050405020304" pitchFamily="18" charset="0"/>
                <a:cs typeface="Times New Roman" panose="02020603050405020304" pitchFamily="18" charset="0"/>
              </a:rPr>
              <a:t>explain that will help optimize team dynamics in the workplace.</a:t>
            </a:r>
            <a:endParaRPr lang="en-US" dirty="0"/>
          </a:p>
        </p:txBody>
      </p:sp>
      <p:sp>
        <p:nvSpPr>
          <p:cNvPr id="4" name="Slide Number Placeholder 3"/>
          <p:cNvSpPr>
            <a:spLocks noGrp="1"/>
          </p:cNvSpPr>
          <p:nvPr>
            <p:ph type="sldNum" sz="quarter" idx="5"/>
          </p:nvPr>
        </p:nvSpPr>
        <p:spPr/>
        <p:txBody>
          <a:bodyPr/>
          <a:lstStyle/>
          <a:p>
            <a:fld id="{B871FE97-C472-4466-A6B9-CEE6A45A6B99}" type="slidenum">
              <a:rPr lang="en-US" smtClean="0"/>
              <a:t>9</a:t>
            </a:fld>
            <a:endParaRPr lang="en-US"/>
          </a:p>
        </p:txBody>
      </p:sp>
    </p:spTree>
    <p:extLst>
      <p:ext uri="{BB962C8B-B14F-4D97-AF65-F5344CB8AC3E}">
        <p14:creationId xmlns:p14="http://schemas.microsoft.com/office/powerpoint/2010/main" val="3543443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273B-A6CD-4817-AF3A-9D26AF9B92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145A2D-3E99-4846-B2D9-51C7159D18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FE40E6-361E-45FD-930F-84D77B24B49F}"/>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9A14E029-080D-40C8-8A0C-2A53E98041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4A02D7-14B6-40AC-9445-5C4A3B22726B}"/>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3592434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22DE0-24F8-4D3E-B054-01368FF84F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1CAC0A-1798-4410-8175-48BD7D0BE4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32B6BE-7D68-494A-86CE-FCC3FD6BFB78}"/>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4781BC69-3FEE-40B7-A233-1E6961CA19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2CEF9B-C16F-4359-A784-FF095E8310FE}"/>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44355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32927B-6B01-4C07-953D-0EBDEFE672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E3497C-2F0F-470A-A833-B71F57A103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B9374A-F2FC-40CF-B0F0-85B6C78C5174}"/>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75D3656E-6024-4307-800F-3C1CDA0E9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5B64EA-F0D6-4423-9579-63619273A895}"/>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007383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B7E4D-3D99-4299-8F41-DD5E56D44E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27795-A984-421B-90B6-1323931D0D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EA3B45-02EA-4F5B-B27D-FA1B50505E44}"/>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30A8DADC-82ED-48C4-BE90-986EF1D32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78D95B-0933-4C2D-AC92-007D9F62561F}"/>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3396705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63F4E-42DF-409E-AB96-6D5D826650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7926EB-E5B7-45D7-ACBB-EA062B1209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6DB302-6865-477B-8840-FA260389C34B}"/>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D8E85A58-0A1F-440F-8A70-8C6048F491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A405B-032C-403C-8749-FA588F7E0E57}"/>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305074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6E863-2D19-4FB0-B93E-AA76D0720F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E81600-DF56-4D8E-9AE6-4A841B2B41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42CA68-399F-4FB9-BBAC-93EAB2CAB1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2A6B90-38B5-4A0E-B6C8-EC8D78D29D7A}"/>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6" name="Footer Placeholder 5">
            <a:extLst>
              <a:ext uri="{FF2B5EF4-FFF2-40B4-BE49-F238E27FC236}">
                <a16:creationId xmlns:a16="http://schemas.microsoft.com/office/drawing/2014/main" id="{FF4C09ED-1502-4980-B622-B9AE5E2644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C61B10-AA29-4F3F-8557-FA5EB8BD8687}"/>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38095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D385D-6D11-48C8-8858-B6F82490CF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981588-A3AA-489B-941D-C9054AD66A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0BC8DB-E7BB-4BF8-B791-B86DA7A0E1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D2F9AB-CF8F-4B95-A83D-67B45BB3B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45F495-1799-4E02-984C-D2FD9D332B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9EFA2C-AF23-4C05-A056-0B0076EF9E1F}"/>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8" name="Footer Placeholder 7">
            <a:extLst>
              <a:ext uri="{FF2B5EF4-FFF2-40B4-BE49-F238E27FC236}">
                <a16:creationId xmlns:a16="http://schemas.microsoft.com/office/drawing/2014/main" id="{EAC63FB7-6FA2-418B-B615-861478EFB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FCEB1F-85EC-4E31-875E-BB9E19B83D93}"/>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3887819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F4459-9BB2-4BC0-9727-AACCF81D93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9ADE96-2658-4687-8DA4-1F2559A3CEFE}"/>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4" name="Footer Placeholder 3">
            <a:extLst>
              <a:ext uri="{FF2B5EF4-FFF2-40B4-BE49-F238E27FC236}">
                <a16:creationId xmlns:a16="http://schemas.microsoft.com/office/drawing/2014/main" id="{B3B868EA-A5D6-4F42-912D-294E5F414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551239-8CBC-438F-9985-BA340A362C27}"/>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68231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B81172-78D4-4F84-885E-D6609A1505DE}"/>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3" name="Footer Placeholder 2">
            <a:extLst>
              <a:ext uri="{FF2B5EF4-FFF2-40B4-BE49-F238E27FC236}">
                <a16:creationId xmlns:a16="http://schemas.microsoft.com/office/drawing/2014/main" id="{9758B634-ABE1-4D05-B619-7E0E474B9B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B99FBB-C5A9-436F-80EF-5833860507B1}"/>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3230624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297A0-615A-4C85-B82A-A61854209C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F9CCFA-7AB9-4E7B-9AD1-E1C672FC00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DB2C5E-2DB6-4284-A336-69951E56D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C55D5B-3F45-4DE4-A76A-A377C8C7ECF8}"/>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6" name="Footer Placeholder 5">
            <a:extLst>
              <a:ext uri="{FF2B5EF4-FFF2-40B4-BE49-F238E27FC236}">
                <a16:creationId xmlns:a16="http://schemas.microsoft.com/office/drawing/2014/main" id="{4152D72E-2E45-48F4-8169-43F42B8F4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695A55-F3EB-4105-8897-88815FDC0D7A}"/>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28403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23F3-CA8E-4753-856F-1520EA6E78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859097-07D1-4DE0-8BEC-3CCD2B5B5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6A99C1-FBA4-4A06-B6B6-9C50F613CF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95FF50-46CB-4B70-8C92-5CFAE35DE730}"/>
              </a:ext>
            </a:extLst>
          </p:cNvPr>
          <p:cNvSpPr>
            <a:spLocks noGrp="1"/>
          </p:cNvSpPr>
          <p:nvPr>
            <p:ph type="dt" sz="half" idx="10"/>
          </p:nvPr>
        </p:nvSpPr>
        <p:spPr/>
        <p:txBody>
          <a:bodyPr/>
          <a:lstStyle/>
          <a:p>
            <a:fld id="{F650DCB0-C595-4242-AF22-2B498499122B}" type="datetimeFigureOut">
              <a:rPr lang="en-US" smtClean="0"/>
              <a:t>12/5/2020</a:t>
            </a:fld>
            <a:endParaRPr lang="en-US"/>
          </a:p>
        </p:txBody>
      </p:sp>
      <p:sp>
        <p:nvSpPr>
          <p:cNvPr id="6" name="Footer Placeholder 5">
            <a:extLst>
              <a:ext uri="{FF2B5EF4-FFF2-40B4-BE49-F238E27FC236}">
                <a16:creationId xmlns:a16="http://schemas.microsoft.com/office/drawing/2014/main" id="{8AC408A0-1B5E-42C7-B714-A492120623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24347D-6C61-46B6-A7D7-EA8A82CA7C9A}"/>
              </a:ext>
            </a:extLst>
          </p:cNvPr>
          <p:cNvSpPr>
            <a:spLocks noGrp="1"/>
          </p:cNvSpPr>
          <p:nvPr>
            <p:ph type="sldNum" sz="quarter" idx="12"/>
          </p:nvPr>
        </p:nvSpPr>
        <p:spPr/>
        <p:txBody>
          <a:bodyPr/>
          <a:lstStyle/>
          <a:p>
            <a:fld id="{2C0EC218-8887-48D1-B5D3-AF1B89540CB1}" type="slidenum">
              <a:rPr lang="en-US" smtClean="0"/>
              <a:t>‹#›</a:t>
            </a:fld>
            <a:endParaRPr lang="en-US"/>
          </a:p>
        </p:txBody>
      </p:sp>
    </p:spTree>
    <p:extLst>
      <p:ext uri="{BB962C8B-B14F-4D97-AF65-F5344CB8AC3E}">
        <p14:creationId xmlns:p14="http://schemas.microsoft.com/office/powerpoint/2010/main" val="1978854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EDC58B-B6E3-43A0-95B3-B2349B73A9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D4F729-F843-47E7-8761-E83ED54280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DD9447-2FF7-4198-B568-DF9FB04C10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0DCB0-C595-4242-AF22-2B498499122B}" type="datetimeFigureOut">
              <a:rPr lang="en-US" smtClean="0"/>
              <a:t>12/5/2020</a:t>
            </a:fld>
            <a:endParaRPr lang="en-US"/>
          </a:p>
        </p:txBody>
      </p:sp>
      <p:sp>
        <p:nvSpPr>
          <p:cNvPr id="5" name="Footer Placeholder 4">
            <a:extLst>
              <a:ext uri="{FF2B5EF4-FFF2-40B4-BE49-F238E27FC236}">
                <a16:creationId xmlns:a16="http://schemas.microsoft.com/office/drawing/2014/main" id="{7BD21F49-2861-4199-A2D4-4C53064C14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999C9E5-0257-4EFB-9939-56B3128318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EC218-8887-48D1-B5D3-AF1B89540CB1}" type="slidenum">
              <a:rPr lang="en-US" smtClean="0"/>
              <a:t>‹#›</a:t>
            </a:fld>
            <a:endParaRPr lang="en-US"/>
          </a:p>
        </p:txBody>
      </p:sp>
    </p:spTree>
    <p:extLst>
      <p:ext uri="{BB962C8B-B14F-4D97-AF65-F5344CB8AC3E}">
        <p14:creationId xmlns:p14="http://schemas.microsoft.com/office/powerpoint/2010/main" val="2980001066"/>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library.strayer.edu/sw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2C57-4D85-4510-96B6-C892CDF2E79E}"/>
              </a:ext>
            </a:extLst>
          </p:cNvPr>
          <p:cNvSpPr>
            <a:spLocks noGrp="1"/>
          </p:cNvSpPr>
          <p:nvPr>
            <p:ph type="ctrTitle"/>
          </p:nvPr>
        </p:nvSpPr>
        <p:spPr/>
        <p:txBody>
          <a:bodyPr/>
          <a:lstStyle/>
          <a:p>
            <a:r>
              <a:rPr lang="en-US" b="1" i="0" dirty="0">
                <a:solidFill>
                  <a:srgbClr val="333333"/>
                </a:solidFill>
                <a:effectLst/>
                <a:latin typeface="HP Simplified Light" panose="020B0404020204020204" pitchFamily="34" charset="0"/>
              </a:rPr>
              <a:t>Developing Your Team</a:t>
            </a:r>
            <a:br>
              <a:rPr lang="en-US" b="1" i="0" dirty="0">
                <a:solidFill>
                  <a:srgbClr val="333333"/>
                </a:solidFill>
                <a:effectLst/>
                <a:latin typeface="Helvetica Neue"/>
              </a:rPr>
            </a:br>
            <a:r>
              <a:rPr lang="en-US" b="1" i="0" dirty="0">
                <a:solidFill>
                  <a:srgbClr val="333333"/>
                </a:solidFill>
                <a:effectLst/>
                <a:latin typeface="Helvetica Neue"/>
              </a:rPr>
              <a:t>Assignment 3</a:t>
            </a:r>
            <a:endParaRPr lang="en-US" dirty="0"/>
          </a:p>
        </p:txBody>
      </p:sp>
      <p:sp>
        <p:nvSpPr>
          <p:cNvPr id="3" name="Subtitle 2">
            <a:extLst>
              <a:ext uri="{FF2B5EF4-FFF2-40B4-BE49-F238E27FC236}">
                <a16:creationId xmlns:a16="http://schemas.microsoft.com/office/drawing/2014/main" id="{C0AEE0F1-32FC-46E5-A7C5-035C94F78128}"/>
              </a:ext>
            </a:extLst>
          </p:cNvPr>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Type Your Name Here</a:t>
            </a:r>
          </a:p>
          <a:p>
            <a:r>
              <a:rPr lang="en-US" dirty="0">
                <a:latin typeface="Times New Roman" panose="02020603050405020304" pitchFamily="18" charset="0"/>
                <a:cs typeface="Times New Roman" panose="02020603050405020304" pitchFamily="18" charset="0"/>
              </a:rPr>
              <a:t>BUS 302  - Management Concepts</a:t>
            </a:r>
          </a:p>
        </p:txBody>
      </p:sp>
    </p:spTree>
    <p:extLst>
      <p:ext uri="{BB962C8B-B14F-4D97-AF65-F5344CB8AC3E}">
        <p14:creationId xmlns:p14="http://schemas.microsoft.com/office/powerpoint/2010/main" val="236080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618197" y="477079"/>
            <a:ext cx="10955606" cy="895558"/>
          </a:xfrm>
        </p:spPr>
        <p:txBody>
          <a:bodyPr>
            <a:noAutofit/>
          </a:bodyPr>
          <a:lstStyle/>
          <a:p>
            <a:pPr algn="ctr"/>
            <a:r>
              <a:rPr lang="en-US" sz="4000" b="1" dirty="0">
                <a:latin typeface="Times New Roman" panose="02020603050405020304" pitchFamily="18" charset="0"/>
                <a:cs typeface="Times New Roman" panose="02020603050405020304" pitchFamily="18" charset="0"/>
              </a:rPr>
              <a:t>Plans to Measure Effectiveness of Two Strategies</a:t>
            </a:r>
            <a:br>
              <a:rPr lang="en-US" sz="4000" b="1"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Optimize Team Dynamics</a:t>
            </a:r>
            <a:endParaRPr lang="en-US" sz="4800" dirty="0"/>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support plans on how you will measure the effectiveness of the two strategies you listed on the previous slide. Remember those strategies focused optimizing team dynamics (Question 3).</a:t>
            </a: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your plan to measure the effectiveness will effectiveness of each full details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3718874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534838" y="477078"/>
            <a:ext cx="11335109" cy="1144687"/>
          </a:xfrm>
        </p:spPr>
        <p:txBody>
          <a:bodyPr>
            <a:noAutofit/>
          </a:bodyPr>
          <a:lstStyle/>
          <a:p>
            <a:pPr algn="ctr"/>
            <a:r>
              <a:rPr lang="en-US" sz="4000" dirty="0">
                <a:latin typeface="Times New Roman" panose="02020603050405020304" pitchFamily="18" charset="0"/>
                <a:cs typeface="Times New Roman" panose="02020603050405020304" pitchFamily="18" charset="0"/>
              </a:rPr>
              <a:t>Explanation of E</a:t>
            </a:r>
            <a:r>
              <a:rPr lang="en-US" sz="4000" b="0" i="0" dirty="0">
                <a:effectLst/>
                <a:latin typeface="Times New Roman" panose="02020603050405020304" pitchFamily="18" charset="0"/>
                <a:cs typeface="Times New Roman" panose="02020603050405020304" pitchFamily="18" charset="0"/>
              </a:rPr>
              <a:t>thical Behavior Importance to Organization’s </a:t>
            </a:r>
            <a:r>
              <a:rPr lang="en-US" sz="4000" dirty="0">
                <a:latin typeface="Times New Roman" panose="02020603050405020304" pitchFamily="18" charset="0"/>
                <a:cs typeface="Times New Roman" panose="02020603050405020304" pitchFamily="18" charset="0"/>
              </a:rPr>
              <a:t>C</a:t>
            </a:r>
            <a:r>
              <a:rPr lang="en-US" sz="4000" b="0" i="0" dirty="0">
                <a:effectLst/>
                <a:latin typeface="Times New Roman" panose="02020603050405020304" pitchFamily="18" charset="0"/>
                <a:cs typeface="Times New Roman" panose="02020603050405020304" pitchFamily="18" charset="0"/>
              </a:rPr>
              <a:t>ulture</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explains why ethical behavior is important to an organization’s culture. </a:t>
            </a: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full details the importance of employee behavior to organization’s culture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461959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534838" y="477078"/>
            <a:ext cx="11335109" cy="1144687"/>
          </a:xfrm>
        </p:spPr>
        <p:txBody>
          <a:bodyPr>
            <a:noAutofit/>
          </a:bodyPr>
          <a:lstStyle/>
          <a:p>
            <a:pPr algn="ctr"/>
            <a:r>
              <a:rPr lang="en-US" sz="4000" dirty="0">
                <a:latin typeface="Times New Roman" panose="02020603050405020304" pitchFamily="18" charset="0"/>
                <a:cs typeface="Times New Roman" panose="02020603050405020304" pitchFamily="18" charset="0"/>
              </a:rPr>
              <a:t>E</a:t>
            </a:r>
            <a:r>
              <a:rPr lang="en-US" sz="4000" b="0" i="0" dirty="0">
                <a:effectLst/>
                <a:latin typeface="Times New Roman" panose="02020603050405020304" pitchFamily="18" charset="0"/>
                <a:cs typeface="Times New Roman" panose="02020603050405020304" pitchFamily="18" charset="0"/>
              </a:rPr>
              <a:t>thical Dilemmas Created by Globalization.</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give explain ethical dilemmas are created by globalization. </a:t>
            </a:r>
          </a:p>
          <a:p>
            <a:pPr marL="0" indent="0">
              <a:buNone/>
            </a:pPr>
            <a:endParaRPr lang="en-US" dirty="0">
              <a:latin typeface="Times New Roman" panose="02020603050405020304" pitchFamily="18" charset="0"/>
              <a:cs typeface="Times New Roman" panose="02020603050405020304" pitchFamily="18" charset="0"/>
            </a:endParaRP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some ethical dilemmas that are created by globalization in full details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179549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D7239-7B29-4120-B52A-1AB61D62F34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References/Resources</a:t>
            </a:r>
          </a:p>
        </p:txBody>
      </p:sp>
      <p:sp>
        <p:nvSpPr>
          <p:cNvPr id="3" name="Content Placeholder 2">
            <a:extLst>
              <a:ext uri="{FF2B5EF4-FFF2-40B4-BE49-F238E27FC236}">
                <a16:creationId xmlns:a16="http://schemas.microsoft.com/office/drawing/2014/main" id="{ADE45819-8DE8-4B34-88D2-42E82C3EA9CF}"/>
              </a:ext>
            </a:extLst>
          </p:cNvPr>
          <p:cNvSpPr>
            <a:spLocks noGrp="1"/>
          </p:cNvSpPr>
          <p:nvPr>
            <p:ph idx="1"/>
          </p:nvPr>
        </p:nvSpPr>
        <p:spPr/>
        <p:txBody>
          <a:bodyPr/>
          <a:lstStyle/>
          <a:p>
            <a:r>
              <a:rPr lang="en-US" sz="2400" b="1" dirty="0">
                <a:latin typeface="Times New Roman" panose="02020603050405020304" pitchFamily="18" charset="0"/>
                <a:cs typeface="Times New Roman" panose="02020603050405020304" pitchFamily="18" charset="0"/>
              </a:rPr>
              <a:t>Hint: </a:t>
            </a:r>
            <a:r>
              <a:rPr lang="en-US" sz="2400" dirty="0">
                <a:latin typeface="Times New Roman" panose="02020603050405020304" pitchFamily="18" charset="0"/>
                <a:cs typeface="Times New Roman" panose="02020603050405020304" pitchFamily="18" charset="0"/>
              </a:rPr>
              <a:t>On this slide, you need at least 3 solid references. You can slide them on this slide. Please check out the Strayer Writing Standards to get help with finding and citing sources at </a:t>
            </a:r>
            <a:r>
              <a:rPr lang="en-US" sz="2400" dirty="0">
                <a:latin typeface="Times New Roman" panose="02020603050405020304" pitchFamily="18" charset="0"/>
                <a:cs typeface="Times New Roman" panose="02020603050405020304" pitchFamily="18" charset="0"/>
                <a:hlinkClick r:id="rId3"/>
              </a:rPr>
              <a:t>https://library.strayer.edu/sws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No speakers notes on the reference slide, just cite your sources on the slide.</a:t>
            </a:r>
          </a:p>
          <a:p>
            <a:r>
              <a:rPr lang="en-US" sz="2400" dirty="0">
                <a:solidFill>
                  <a:srgbClr val="FF0000"/>
                </a:solidFill>
                <a:latin typeface="Times New Roman" panose="02020603050405020304" pitchFamily="18" charset="0"/>
                <a:cs typeface="Times New Roman" panose="02020603050405020304" pitchFamily="18" charset="0"/>
              </a:rPr>
              <a:t>Delete my instructions and hints from this slide when you ready to write in your information and submit your work.</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20148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DF501-0071-43E4-99C3-EB544C65ED35}"/>
              </a:ext>
            </a:extLst>
          </p:cNvPr>
          <p:cNvSpPr>
            <a:spLocks noGrp="1"/>
          </p:cNvSpPr>
          <p:nvPr>
            <p:ph type="title"/>
          </p:nvPr>
        </p:nvSpPr>
        <p:spPr>
          <a:xfrm>
            <a:off x="838200" y="365125"/>
            <a:ext cx="10515600" cy="647749"/>
          </a:xfrm>
        </p:spPr>
        <p:txBody>
          <a:bodyPr>
            <a:normAutofit fontScale="90000"/>
          </a:bodyPr>
          <a:lstStyle/>
          <a:p>
            <a:pPr algn="ctr"/>
            <a:br>
              <a:rPr lang="en-US" dirty="0"/>
            </a:br>
            <a:r>
              <a:rPr lang="en-US" dirty="0">
                <a:latin typeface="Times New Roman" panose="02020603050405020304" pitchFamily="18" charset="0"/>
                <a:cs typeface="Times New Roman" panose="02020603050405020304" pitchFamily="18" charset="0"/>
              </a:rPr>
              <a:t>Week 9 Assignment 3 - Instructions &amp; Changes</a:t>
            </a:r>
          </a:p>
        </p:txBody>
      </p:sp>
      <p:sp>
        <p:nvSpPr>
          <p:cNvPr id="3" name="Content Placeholder 2">
            <a:extLst>
              <a:ext uri="{FF2B5EF4-FFF2-40B4-BE49-F238E27FC236}">
                <a16:creationId xmlns:a16="http://schemas.microsoft.com/office/drawing/2014/main" id="{7C3BD424-B283-4FF6-AF87-CFCDE1E96351}"/>
              </a:ext>
            </a:extLst>
          </p:cNvPr>
          <p:cNvSpPr>
            <a:spLocks noGrp="1"/>
          </p:cNvSpPr>
          <p:nvPr>
            <p:ph idx="1"/>
          </p:nvPr>
        </p:nvSpPr>
        <p:spPr>
          <a:xfrm>
            <a:off x="520505" y="1406769"/>
            <a:ext cx="10734821" cy="5317587"/>
          </a:xfrm>
        </p:spPr>
        <p:txBody>
          <a:bodyPr>
            <a:normAutofit fontScale="85000" lnSpcReduction="20000"/>
          </a:bodyPr>
          <a:lstStyle/>
          <a:p>
            <a:pPr marL="514350" indent="-514350">
              <a:buFont typeface="+mj-lt"/>
              <a:buAutoNum type="arabicPeriod"/>
            </a:pPr>
            <a:r>
              <a:rPr lang="en-US" sz="2600" dirty="0">
                <a:latin typeface="Times New Roman" panose="02020603050405020304" pitchFamily="18" charset="0"/>
                <a:cs typeface="Times New Roman" panose="02020603050405020304" pitchFamily="18" charset="0"/>
              </a:rPr>
              <a:t>Company’s Mission Statement  </a:t>
            </a:r>
            <a:r>
              <a:rPr lang="en-US" sz="2600" b="1" dirty="0">
                <a:latin typeface="Times New Roman" panose="02020603050405020304" pitchFamily="18" charset="0"/>
                <a:cs typeface="Times New Roman" panose="02020603050405020304" pitchFamily="18" charset="0"/>
              </a:rPr>
              <a:t>(Question 1)</a:t>
            </a:r>
          </a:p>
          <a:p>
            <a:pPr marL="514350" indent="-514350">
              <a:buFont typeface="+mj-lt"/>
              <a:buAutoNum type="arabicPeriod"/>
            </a:pPr>
            <a:r>
              <a:rPr lang="en-US" sz="2600" b="0" i="0" dirty="0">
                <a:effectLst/>
                <a:latin typeface="Times New Roman" panose="02020603050405020304" pitchFamily="18" charset="0"/>
                <a:cs typeface="Times New Roman" panose="02020603050405020304" pitchFamily="18" charset="0"/>
              </a:rPr>
              <a:t>Describe two management strategies you will implement to ensure that your new team members align with your company’s mission and discuss how you plan to measure the effectiveness of each strategy. </a:t>
            </a:r>
            <a:r>
              <a:rPr lang="en-US" sz="2600" b="1" i="0" dirty="0">
                <a:effectLst/>
                <a:latin typeface="Times New Roman" panose="02020603050405020304" pitchFamily="18" charset="0"/>
                <a:cs typeface="Times New Roman" panose="02020603050405020304" pitchFamily="18" charset="0"/>
              </a:rPr>
              <a:t>(Question 2) </a:t>
            </a:r>
          </a:p>
          <a:p>
            <a:pPr marL="514350" indent="-514350">
              <a:buFont typeface="+mj-lt"/>
              <a:buAutoNum type="arabicPeriod"/>
            </a:pPr>
            <a:r>
              <a:rPr lang="en-US" sz="2600" b="0" i="0" dirty="0">
                <a:effectLst/>
                <a:latin typeface="Times New Roman" panose="02020603050405020304" pitchFamily="18" charset="0"/>
                <a:cs typeface="Times New Roman" panose="02020603050405020304" pitchFamily="18" charset="0"/>
              </a:rPr>
              <a:t>Discuss one method you will use to manage diversity and how you plan to measure its effectiveness. Explain why you chose this method</a:t>
            </a:r>
            <a:r>
              <a:rPr lang="en-US" sz="2600" b="1" i="0" dirty="0">
                <a:effectLst/>
                <a:latin typeface="Times New Roman" panose="02020603050405020304" pitchFamily="18" charset="0"/>
                <a:cs typeface="Times New Roman" panose="02020603050405020304" pitchFamily="18" charset="0"/>
              </a:rPr>
              <a:t>. (Question 3)</a:t>
            </a:r>
          </a:p>
          <a:p>
            <a:pPr marL="514350" indent="-514350">
              <a:buFont typeface="+mj-lt"/>
              <a:buAutoNum type="arabicPeriod"/>
            </a:pPr>
            <a:r>
              <a:rPr lang="en-US" sz="2600" b="0" i="0" dirty="0">
                <a:effectLst/>
                <a:latin typeface="Times New Roman" panose="02020603050405020304" pitchFamily="18" charset="0"/>
                <a:cs typeface="Times New Roman" panose="02020603050405020304" pitchFamily="18" charset="0"/>
              </a:rPr>
              <a:t>Discuss two strategies you will use to optimize team dynamics and how you plan to measure the effectiveness of each strategy. Provide a rationale for your choices </a:t>
            </a:r>
            <a:r>
              <a:rPr lang="en-US" sz="2600" b="1" i="0" dirty="0">
                <a:effectLst/>
                <a:latin typeface="Times New Roman" panose="02020603050405020304" pitchFamily="18" charset="0"/>
                <a:cs typeface="Times New Roman" panose="02020603050405020304" pitchFamily="18" charset="0"/>
              </a:rPr>
              <a:t>(Question 4)</a:t>
            </a:r>
          </a:p>
          <a:p>
            <a:pPr marL="514350" indent="-514350">
              <a:buFont typeface="+mj-lt"/>
              <a:buAutoNum type="arabicPeriod"/>
            </a:pPr>
            <a:r>
              <a:rPr lang="en-US" sz="2600" b="0" i="0" dirty="0">
                <a:effectLst/>
                <a:latin typeface="Times New Roman" panose="02020603050405020304" pitchFamily="18" charset="0"/>
                <a:cs typeface="Times New Roman" panose="02020603050405020304" pitchFamily="18" charset="0"/>
              </a:rPr>
              <a:t>Explain the importance of ethical behavior to the organization’s culture and any ethical dilemmas created by globalization.</a:t>
            </a:r>
            <a:r>
              <a:rPr lang="en-US" sz="2600" b="1" i="0" dirty="0">
                <a:effectLst/>
                <a:latin typeface="Times New Roman" panose="02020603050405020304" pitchFamily="18" charset="0"/>
                <a:cs typeface="Times New Roman" panose="02020603050405020304" pitchFamily="18" charset="0"/>
              </a:rPr>
              <a:t>(Question 5)</a:t>
            </a:r>
            <a:endParaRPr lang="en-US" sz="2600" b="0" i="0" dirty="0">
              <a:effectLst/>
              <a:latin typeface="Times New Roman" panose="02020603050405020304" pitchFamily="18" charset="0"/>
              <a:cs typeface="Times New Roman" panose="02020603050405020304" pitchFamily="18" charset="0"/>
            </a:endParaRPr>
          </a:p>
          <a:p>
            <a:pPr marL="514350" indent="-514350">
              <a:buFont typeface="+mj-lt"/>
              <a:buAutoNum type="arabicPeriod"/>
            </a:pPr>
            <a:r>
              <a:rPr lang="en-US" sz="2400" dirty="0">
                <a:latin typeface="Times New Roman" panose="02020603050405020304" pitchFamily="18" charset="0"/>
                <a:cs typeface="Times New Roman" panose="02020603050405020304" pitchFamily="18" charset="0"/>
              </a:rPr>
              <a:t>References/Resources (3 must be included)</a:t>
            </a:r>
          </a:p>
          <a:p>
            <a:pPr marL="514350" indent="-514350">
              <a:buFont typeface="+mj-lt"/>
              <a:buAutoNum type="arabicPeriod"/>
            </a:pPr>
            <a:r>
              <a:rPr lang="en-US" sz="2400" b="1" i="0" dirty="0">
                <a:solidFill>
                  <a:srgbClr val="FF0000"/>
                </a:solidFill>
                <a:effectLst/>
                <a:latin typeface="Times New Roman" panose="02020603050405020304" pitchFamily="18" charset="0"/>
                <a:cs typeface="Times New Roman" panose="02020603050405020304" pitchFamily="18" charset="0"/>
              </a:rPr>
              <a:t>No Audio Recording</a:t>
            </a:r>
            <a:r>
              <a:rPr lang="en-US" sz="2400" b="0" i="0" dirty="0">
                <a:effectLst/>
                <a:latin typeface="Times New Roman" panose="02020603050405020304" pitchFamily="18" charset="0"/>
                <a:cs typeface="Times New Roman" panose="02020603050405020304" pitchFamily="18" charset="0"/>
              </a:rPr>
              <a:t>. At least 100 words in each speaker note</a:t>
            </a:r>
          </a:p>
          <a:p>
            <a:pPr marL="514350" indent="-514350">
              <a:buFont typeface="+mj-lt"/>
              <a:buAutoNum type="arabicPeriod"/>
            </a:pPr>
            <a:r>
              <a:rPr lang="en-US" sz="2400" b="1" i="0" dirty="0">
                <a:solidFill>
                  <a:srgbClr val="FF0000"/>
                </a:solidFill>
                <a:effectLst/>
                <a:latin typeface="Times New Roman" panose="02020603050405020304" pitchFamily="18" charset="0"/>
                <a:cs typeface="Times New Roman" panose="02020603050405020304" pitchFamily="18" charset="0"/>
              </a:rPr>
              <a:t>You must have 12 to 15 slides in your presentation (title/reference slides included).</a:t>
            </a:r>
          </a:p>
          <a:p>
            <a:pPr marL="514350" indent="-514350">
              <a:buFont typeface="+mj-lt"/>
              <a:buAutoNum type="arabicPeriod"/>
            </a:pPr>
            <a:r>
              <a:rPr lang="en-US" sz="2400" b="0" i="0" dirty="0">
                <a:solidFill>
                  <a:srgbClr val="333333"/>
                </a:solidFill>
                <a:effectLst/>
                <a:highlight>
                  <a:srgbClr val="FFFF00"/>
                </a:highlight>
                <a:latin typeface="Times New Roman" panose="02020603050405020304" pitchFamily="18" charset="0"/>
                <a:cs typeface="Times New Roman" panose="02020603050405020304" pitchFamily="18" charset="0"/>
              </a:rPr>
              <a:t>Delete this entire slide after you hav</a:t>
            </a:r>
            <a:r>
              <a:rPr lang="en-US" sz="2400" dirty="0">
                <a:solidFill>
                  <a:srgbClr val="333333"/>
                </a:solidFill>
                <a:highlight>
                  <a:srgbClr val="FFFF00"/>
                </a:highlight>
                <a:latin typeface="Times New Roman" panose="02020603050405020304" pitchFamily="18" charset="0"/>
                <a:cs typeface="Times New Roman" panose="02020603050405020304" pitchFamily="18" charset="0"/>
              </a:rPr>
              <a:t>e read the instructions. To delete, select the slide on the left and press the delete button on your computer</a:t>
            </a:r>
            <a:r>
              <a:rPr lang="en-US" dirty="0">
                <a:solidFill>
                  <a:srgbClr val="333333"/>
                </a:solidFill>
                <a:latin typeface="Times New Roman" panose="02020603050405020304" pitchFamily="18" charset="0"/>
                <a:cs typeface="Times New Roman" panose="02020603050405020304" pitchFamily="18" charset="0"/>
              </a:rPr>
              <a:t>. </a:t>
            </a:r>
            <a:endParaRPr lang="en-US" b="0" i="0" dirty="0">
              <a:solidFill>
                <a:srgbClr val="333333"/>
              </a:solidFill>
              <a:effectLst/>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975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DD920-28F6-4724-80C9-8A45BA986729}"/>
              </a:ext>
            </a:extLst>
          </p:cNvPr>
          <p:cNvSpPr>
            <a:spLocks noGrp="1"/>
          </p:cNvSpPr>
          <p:nvPr>
            <p:ph type="title"/>
          </p:nvPr>
        </p:nvSpPr>
        <p:spPr/>
        <p:txBody>
          <a:bodyPr>
            <a:normAutofit/>
          </a:bodyPr>
          <a:lstStyle/>
          <a:p>
            <a:pPr algn="ctr"/>
            <a:r>
              <a:rPr lang="en-US" dirty="0">
                <a:latin typeface="Times New Roman" panose="02020603050405020304" pitchFamily="18" charset="0"/>
                <a:cs typeface="Times New Roman" panose="02020603050405020304" pitchFamily="18" charset="0"/>
              </a:rPr>
              <a:t>Presentation Agenda _ Dr. D’s Example</a:t>
            </a:r>
          </a:p>
        </p:txBody>
      </p:sp>
      <p:sp>
        <p:nvSpPr>
          <p:cNvPr id="3" name="Content Placeholder 2">
            <a:extLst>
              <a:ext uri="{FF2B5EF4-FFF2-40B4-BE49-F238E27FC236}">
                <a16:creationId xmlns:a16="http://schemas.microsoft.com/office/drawing/2014/main" id="{B9143F15-DB88-4DF1-834A-7D242576C8E2}"/>
              </a:ext>
            </a:extLst>
          </p:cNvPr>
          <p:cNvSpPr>
            <a:spLocks noGrp="1"/>
          </p:cNvSpPr>
          <p:nvPr>
            <p:ph idx="1"/>
          </p:nvPr>
        </p:nvSpPr>
        <p:spPr>
          <a:xfrm>
            <a:off x="590843" y="1575582"/>
            <a:ext cx="11071274" cy="4747685"/>
          </a:xfrm>
        </p:spPr>
        <p:txBody>
          <a:bodyPr>
            <a:normAutofit/>
          </a:bodyPr>
          <a:lstStyle/>
          <a:p>
            <a:r>
              <a:rPr lang="en-US" sz="3200" dirty="0">
                <a:latin typeface="Times New Roman" panose="02020603050405020304" pitchFamily="18" charset="0"/>
                <a:cs typeface="Times New Roman" panose="02020603050405020304" pitchFamily="18" charset="0"/>
              </a:rPr>
              <a:t>Mission Statement</a:t>
            </a:r>
          </a:p>
          <a:p>
            <a:r>
              <a:rPr lang="en-US" sz="3200" dirty="0">
                <a:latin typeface="Times New Roman" panose="02020603050405020304" pitchFamily="18" charset="0"/>
                <a:cs typeface="Times New Roman" panose="02020603050405020304" pitchFamily="18" charset="0"/>
              </a:rPr>
              <a:t>Two Management Strategies to Help Employees Align with Mission and Plans to Measure Effectiveness of Each Strategy</a:t>
            </a:r>
          </a:p>
          <a:p>
            <a:r>
              <a:rPr lang="en-US" sz="3200" dirty="0">
                <a:latin typeface="Times New Roman" panose="02020603050405020304" pitchFamily="18" charset="0"/>
                <a:cs typeface="Times New Roman" panose="02020603050405020304" pitchFamily="18" charset="0"/>
              </a:rPr>
              <a:t>One Method to Manage Diversity and Plan to Measure Effectiveness of Method</a:t>
            </a:r>
          </a:p>
          <a:p>
            <a:r>
              <a:rPr lang="en-US" sz="3200" dirty="0">
                <a:latin typeface="Times New Roman" panose="02020603050405020304" pitchFamily="18" charset="0"/>
                <a:cs typeface="Times New Roman" panose="02020603050405020304" pitchFamily="18" charset="0"/>
              </a:rPr>
              <a:t>Two S</a:t>
            </a:r>
            <a:r>
              <a:rPr lang="en-US" sz="3200" b="0" i="0" dirty="0">
                <a:effectLst/>
                <a:latin typeface="Times New Roman" panose="02020603050405020304" pitchFamily="18" charset="0"/>
                <a:cs typeface="Times New Roman" panose="02020603050405020304" pitchFamily="18" charset="0"/>
              </a:rPr>
              <a:t>trategies to Optimize </a:t>
            </a:r>
            <a:r>
              <a:rPr lang="en-US" sz="3200" dirty="0">
                <a:latin typeface="Times New Roman" panose="02020603050405020304" pitchFamily="18" charset="0"/>
                <a:cs typeface="Times New Roman" panose="02020603050405020304" pitchFamily="18" charset="0"/>
              </a:rPr>
              <a:t>T</a:t>
            </a:r>
            <a:r>
              <a:rPr lang="en-US" sz="3200" b="0" i="0" dirty="0">
                <a:effectLst/>
                <a:latin typeface="Times New Roman" panose="02020603050405020304" pitchFamily="18" charset="0"/>
                <a:cs typeface="Times New Roman" panose="02020603050405020304" pitchFamily="18" charset="0"/>
              </a:rPr>
              <a:t>eam </a:t>
            </a:r>
            <a:r>
              <a:rPr lang="en-US" sz="3200" dirty="0">
                <a:latin typeface="Times New Roman" panose="02020603050405020304" pitchFamily="18" charset="0"/>
                <a:cs typeface="Times New Roman" panose="02020603050405020304" pitchFamily="18" charset="0"/>
              </a:rPr>
              <a:t>D</a:t>
            </a:r>
            <a:r>
              <a:rPr lang="en-US" sz="3200" b="0" i="0" dirty="0">
                <a:effectLst/>
                <a:latin typeface="Times New Roman" panose="02020603050405020304" pitchFamily="18" charset="0"/>
                <a:cs typeface="Times New Roman" panose="02020603050405020304" pitchFamily="18" charset="0"/>
              </a:rPr>
              <a:t>ynamics and Plans to </a:t>
            </a:r>
            <a:r>
              <a:rPr lang="en-US" sz="3200" dirty="0">
                <a:latin typeface="Times New Roman" panose="02020603050405020304" pitchFamily="18" charset="0"/>
                <a:cs typeface="Times New Roman" panose="02020603050405020304" pitchFamily="18" charset="0"/>
              </a:rPr>
              <a:t>M</a:t>
            </a:r>
            <a:r>
              <a:rPr lang="en-US" sz="3200" b="0" i="0" dirty="0">
                <a:effectLst/>
                <a:latin typeface="Times New Roman" panose="02020603050405020304" pitchFamily="18" charset="0"/>
                <a:cs typeface="Times New Roman" panose="02020603050405020304" pitchFamily="18" charset="0"/>
              </a:rPr>
              <a:t>easure the Effectiveness of Each Strategy</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Explanation of E</a:t>
            </a:r>
            <a:r>
              <a:rPr lang="en-US" sz="3200" b="0" i="0" dirty="0">
                <a:effectLst/>
                <a:latin typeface="Times New Roman" panose="02020603050405020304" pitchFamily="18" charset="0"/>
                <a:cs typeface="Times New Roman" panose="02020603050405020304" pitchFamily="18" charset="0"/>
              </a:rPr>
              <a:t>thical Behavior Importance to Organization’s </a:t>
            </a:r>
            <a:r>
              <a:rPr lang="en-US" sz="3200" dirty="0">
                <a:latin typeface="Times New Roman" panose="02020603050405020304" pitchFamily="18" charset="0"/>
                <a:cs typeface="Times New Roman" panose="02020603050405020304" pitchFamily="18" charset="0"/>
              </a:rPr>
              <a:t>C</a:t>
            </a:r>
            <a:r>
              <a:rPr lang="en-US" sz="3200" b="0" i="0" dirty="0">
                <a:effectLst/>
                <a:latin typeface="Times New Roman" panose="02020603050405020304" pitchFamily="18" charset="0"/>
                <a:cs typeface="Times New Roman" panose="02020603050405020304" pitchFamily="18" charset="0"/>
              </a:rPr>
              <a:t>ulture and Ethical </a:t>
            </a:r>
            <a:r>
              <a:rPr lang="en-US" sz="3200" dirty="0">
                <a:latin typeface="Times New Roman" panose="02020603050405020304" pitchFamily="18" charset="0"/>
                <a:cs typeface="Times New Roman" panose="02020603050405020304" pitchFamily="18" charset="0"/>
              </a:rPr>
              <a:t>D</a:t>
            </a:r>
            <a:r>
              <a:rPr lang="en-US" sz="3200" b="0" i="0" dirty="0">
                <a:effectLst/>
                <a:latin typeface="Times New Roman" panose="02020603050405020304" pitchFamily="18" charset="0"/>
                <a:cs typeface="Times New Roman" panose="02020603050405020304" pitchFamily="18" charset="0"/>
              </a:rPr>
              <a:t>ilemmas </a:t>
            </a:r>
            <a:r>
              <a:rPr lang="en-US" sz="3200" dirty="0">
                <a:latin typeface="Times New Roman" panose="02020603050405020304" pitchFamily="18" charset="0"/>
                <a:cs typeface="Times New Roman" panose="02020603050405020304" pitchFamily="18" charset="0"/>
              </a:rPr>
              <a:t>C</a:t>
            </a:r>
            <a:r>
              <a:rPr lang="en-US" sz="3200" b="0" i="0" dirty="0">
                <a:effectLst/>
                <a:latin typeface="Times New Roman" panose="02020603050405020304" pitchFamily="18" charset="0"/>
                <a:cs typeface="Times New Roman" panose="02020603050405020304" pitchFamily="18" charset="0"/>
              </a:rPr>
              <a:t>reated by Globalization</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8955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3457-B98C-496A-BD7A-904C3DE9C2E3}"/>
              </a:ext>
            </a:extLst>
          </p:cNvPr>
          <p:cNvSpPr>
            <a:spLocks noGrp="1"/>
          </p:cNvSpPr>
          <p:nvPr>
            <p:ph type="title"/>
          </p:nvPr>
        </p:nvSpPr>
        <p:spPr>
          <a:xfrm>
            <a:off x="446534" y="951268"/>
            <a:ext cx="3259016" cy="836096"/>
          </a:xfrm>
        </p:spPr>
        <p:txBody>
          <a:bodyPr>
            <a:normAutofit/>
          </a:bodyPr>
          <a:lstStyle/>
          <a:p>
            <a:pPr algn="ctr"/>
            <a:r>
              <a:rPr lang="en-US" sz="2000" dirty="0">
                <a:solidFill>
                  <a:schemeClr val="tx1"/>
                </a:solidFill>
                <a:effectLst/>
                <a:latin typeface="Times New Roman" panose="02020603050405020304" pitchFamily="18" charset="0"/>
                <a:ea typeface="Times New Roman" panose="02020603050405020304" pitchFamily="18" charset="0"/>
              </a:rPr>
              <a:t>Hi-Tec Pet Products </a:t>
            </a:r>
            <a:r>
              <a:rPr lang="en-US" sz="2000" dirty="0">
                <a:solidFill>
                  <a:schemeClr val="tx1"/>
                </a:solidFill>
                <a:latin typeface="Times New Roman" panose="02020603050405020304" pitchFamily="18" charset="0"/>
                <a:cs typeface="Times New Roman" panose="02020603050405020304" pitchFamily="18" charset="0"/>
              </a:rPr>
              <a:t> Mission Statement</a:t>
            </a:r>
            <a:endParaRPr lang="en-US" sz="2000" dirty="0">
              <a:solidFill>
                <a:schemeClr val="tx1"/>
              </a:solidFill>
            </a:endParaRPr>
          </a:p>
        </p:txBody>
      </p:sp>
      <p:sp>
        <p:nvSpPr>
          <p:cNvPr id="1030" name="Content Placeholder 1029">
            <a:extLst>
              <a:ext uri="{FF2B5EF4-FFF2-40B4-BE49-F238E27FC236}">
                <a16:creationId xmlns:a16="http://schemas.microsoft.com/office/drawing/2014/main" id="{C81EA8BF-2636-4516-B636-B6C4202638CE}"/>
              </a:ext>
            </a:extLst>
          </p:cNvPr>
          <p:cNvSpPr>
            <a:spLocks noGrp="1"/>
          </p:cNvSpPr>
          <p:nvPr>
            <p:ph idx="1"/>
          </p:nvPr>
        </p:nvSpPr>
        <p:spPr>
          <a:xfrm>
            <a:off x="544853" y="2446558"/>
            <a:ext cx="3506679" cy="3042126"/>
          </a:xfrm>
        </p:spPr>
        <p:txBody>
          <a:bodyPr anchor="t">
            <a:noAutofit/>
          </a:bodyPr>
          <a:lstStyle/>
          <a:p>
            <a:pPr marL="0" indent="0" algn="ctr">
              <a:buNone/>
            </a:pPr>
            <a:r>
              <a:rPr lang="en-US" sz="2400" b="0" i="0" dirty="0">
                <a:effectLst/>
                <a:latin typeface="Times New Roman" panose="02020603050405020304" pitchFamily="18" charset="0"/>
                <a:cs typeface="Times New Roman" panose="02020603050405020304" pitchFamily="18" charset="0"/>
              </a:rPr>
              <a:t>Since 1999, we’ve been guided by one single mission: to create a better world for animals and the people who love and need them. And it all begins with love.</a:t>
            </a:r>
            <a:endParaRPr lang="en-US" sz="2400" dirty="0">
              <a:latin typeface="Times New Roman" panose="02020603050405020304" pitchFamily="18" charset="0"/>
              <a:cs typeface="Times New Roman" panose="02020603050405020304" pitchFamily="18" charset="0"/>
            </a:endParaRPr>
          </a:p>
        </p:txBody>
      </p:sp>
      <p:pic>
        <p:nvPicPr>
          <p:cNvPr id="1026" name="Picture 2" descr="CAT'S BACKGROUND - felius catus">
            <a:extLst>
              <a:ext uri="{FF2B5EF4-FFF2-40B4-BE49-F238E27FC236}">
                <a16:creationId xmlns:a16="http://schemas.microsoft.com/office/drawing/2014/main" id="{3B7EA057-C37D-4968-B62C-9897C189CFA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506" r="15546" b="-1"/>
          <a:stretch/>
        </p:blipFill>
        <p:spPr bwMode="auto">
          <a:xfrm>
            <a:off x="4241830" y="601200"/>
            <a:ext cx="7503636" cy="57893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467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2B87-03E6-4303-9287-9082E9E637F2}"/>
              </a:ext>
            </a:extLst>
          </p:cNvPr>
          <p:cNvSpPr>
            <a:spLocks noGrp="1"/>
          </p:cNvSpPr>
          <p:nvPr>
            <p:ph type="title"/>
          </p:nvPr>
        </p:nvSpPr>
        <p:spPr/>
        <p:txBody>
          <a:bodyPr>
            <a:normAutofit/>
          </a:bodyPr>
          <a:lstStyle/>
          <a:p>
            <a:pPr algn="ctr"/>
            <a:r>
              <a:rPr lang="en-US" dirty="0">
                <a:latin typeface="Times New Roman" panose="02020603050405020304" pitchFamily="18" charset="0"/>
                <a:cs typeface="Times New Roman" panose="02020603050405020304" pitchFamily="18" charset="0"/>
              </a:rPr>
              <a:t>Your Company’s Mission Statement</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F38B525-E0FE-4AFA-841B-79FBF871FDB0}"/>
              </a:ext>
            </a:extLst>
          </p:cNvPr>
          <p:cNvSpPr>
            <a:spLocks noGrp="1"/>
          </p:cNvSpPr>
          <p:nvPr>
            <p:ph idx="1"/>
          </p:nvPr>
        </p:nvSpPr>
        <p:spPr>
          <a:xfrm>
            <a:off x="838200" y="1825625"/>
            <a:ext cx="10515600" cy="4667250"/>
          </a:xfrm>
        </p:spPr>
        <p:txBody>
          <a:bodyPr>
            <a:normAutofit/>
          </a:bodyPr>
          <a:lstStyle/>
          <a:p>
            <a:pPr marL="0" indent="0">
              <a:buNone/>
            </a:pPr>
            <a:r>
              <a:rPr lang="en-US" sz="2800" b="0" i="0" dirty="0">
                <a:effectLst/>
                <a:latin typeface="Times New Roman" panose="02020603050405020304" pitchFamily="18" charset="0"/>
                <a:cs typeface="Times New Roman" panose="02020603050405020304" pitchFamily="18" charset="0"/>
              </a:rPr>
              <a:t>Since 1999, we’ve been guided by one single mission: to create a better world for animals and the people who love and need them. And it all begins with love.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934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618197" y="477079"/>
            <a:ext cx="10955606" cy="895558"/>
          </a:xfrm>
        </p:spPr>
        <p:txBody>
          <a:bodyPr>
            <a:noAutofit/>
          </a:bodyPr>
          <a:lstStyle/>
          <a:p>
            <a:pPr algn="ctr"/>
            <a:r>
              <a:rPr lang="en-US" sz="4000" b="1" dirty="0">
                <a:latin typeface="Times New Roman" panose="02020603050405020304" pitchFamily="18" charset="0"/>
                <a:cs typeface="Times New Roman" panose="02020603050405020304" pitchFamily="18" charset="0"/>
              </a:rPr>
              <a:t>Two Management Strategies to Help Employees Align with Company’s Mission</a:t>
            </a:r>
            <a:endParaRPr lang="en-US" sz="4800" b="1" dirty="0"/>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give explain two management strategies that will help employees assign with your company’s mission. </a:t>
            </a:r>
          </a:p>
          <a:p>
            <a:pPr marL="0" indent="0">
              <a:buNone/>
            </a:pPr>
            <a:endParaRPr lang="en-US" dirty="0">
              <a:latin typeface="Times New Roman" panose="02020603050405020304" pitchFamily="18" charset="0"/>
              <a:cs typeface="Times New Roman" panose="02020603050405020304" pitchFamily="18" charset="0"/>
            </a:endParaRP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both strategies (plans) in full details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142473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618197" y="477079"/>
            <a:ext cx="10955606" cy="895558"/>
          </a:xfrm>
        </p:spPr>
        <p:txBody>
          <a:bodyPr>
            <a:noAutofit/>
          </a:bodyPr>
          <a:lstStyle/>
          <a:p>
            <a:pPr algn="ctr"/>
            <a:r>
              <a:rPr lang="en-US" sz="4000" b="1" dirty="0">
                <a:latin typeface="Times New Roman" panose="02020603050405020304" pitchFamily="18" charset="0"/>
                <a:cs typeface="Times New Roman" panose="02020603050405020304" pitchFamily="18" charset="0"/>
              </a:rPr>
              <a:t>Plans to Measure Effectiveness of Two Strategies</a:t>
            </a:r>
            <a:br>
              <a:rPr lang="en-US" sz="4000" b="1"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Help Employees Align w/Company’s Mission</a:t>
            </a:r>
            <a:endParaRPr lang="en-US" sz="4800" dirty="0"/>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support plans on how you will measure the effectiveness of the two strategies you listed on the previous slide. Remember those strategies focused on helping employees align with the company’s mission (Question 2).</a:t>
            </a: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your plan to measure the effectiveness will effectiveness of each full details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3587237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338A3-4273-4043-ABA8-C39111B32798}"/>
              </a:ext>
            </a:extLst>
          </p:cNvPr>
          <p:cNvSpPr>
            <a:spLocks noGrp="1"/>
          </p:cNvSpPr>
          <p:nvPr>
            <p:ph type="title"/>
          </p:nvPr>
        </p:nvSpPr>
        <p:spPr>
          <a:xfrm>
            <a:off x="518616" y="500062"/>
            <a:ext cx="10515600" cy="1325563"/>
          </a:xfrm>
        </p:spPr>
        <p:txBody>
          <a:bodyPr/>
          <a:lstStyle/>
          <a:p>
            <a:pPr algn="ctr"/>
            <a:r>
              <a:rPr lang="en-US" sz="4400" dirty="0">
                <a:latin typeface="Times New Roman" panose="02020603050405020304" pitchFamily="18" charset="0"/>
                <a:cs typeface="Times New Roman" panose="02020603050405020304" pitchFamily="18" charset="0"/>
              </a:rPr>
              <a:t>One Method to Manage Diversity and </a:t>
            </a: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Plan to Measure Effectiveness of Method</a:t>
            </a:r>
          </a:p>
        </p:txBody>
      </p:sp>
      <p:sp>
        <p:nvSpPr>
          <p:cNvPr id="3" name="Content Placeholder 2">
            <a:extLst>
              <a:ext uri="{FF2B5EF4-FFF2-40B4-BE49-F238E27FC236}">
                <a16:creationId xmlns:a16="http://schemas.microsoft.com/office/drawing/2014/main" id="{28F30DC1-6A35-4B08-B585-E9230949FA7D}"/>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give insights to one method you will use to manage diversity and measure the effectiveness of this method. </a:t>
            </a: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your method to manage diversity in full details in the speaker notes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p:txBody>
      </p:sp>
    </p:spTree>
    <p:extLst>
      <p:ext uri="{BB962C8B-B14F-4D97-AF65-F5344CB8AC3E}">
        <p14:creationId xmlns:p14="http://schemas.microsoft.com/office/powerpoint/2010/main" val="3070520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6378-B9BE-42F2-8681-75212943AFC6}"/>
              </a:ext>
            </a:extLst>
          </p:cNvPr>
          <p:cNvSpPr>
            <a:spLocks noGrp="1"/>
          </p:cNvSpPr>
          <p:nvPr>
            <p:ph type="title"/>
          </p:nvPr>
        </p:nvSpPr>
        <p:spPr>
          <a:xfrm>
            <a:off x="534838" y="477078"/>
            <a:ext cx="11335109" cy="1144687"/>
          </a:xfrm>
        </p:spPr>
        <p:txBody>
          <a:bodyPr>
            <a:noAutofit/>
          </a:bodyPr>
          <a:lstStyle/>
          <a:p>
            <a:pPr algn="ctr"/>
            <a:r>
              <a:rPr lang="en-US" sz="4000" b="1" dirty="0">
                <a:latin typeface="Times New Roman" panose="02020603050405020304" pitchFamily="18" charset="0"/>
                <a:cs typeface="Times New Roman" panose="02020603050405020304" pitchFamily="18" charset="0"/>
              </a:rPr>
              <a:t>Two Management S</a:t>
            </a:r>
            <a:r>
              <a:rPr lang="en-US" sz="4000" b="1" i="0" dirty="0">
                <a:effectLst/>
                <a:latin typeface="Times New Roman" panose="02020603050405020304" pitchFamily="18" charset="0"/>
                <a:cs typeface="Times New Roman" panose="02020603050405020304" pitchFamily="18" charset="0"/>
              </a:rPr>
              <a:t>trategies to Optimize </a:t>
            </a:r>
            <a:r>
              <a:rPr lang="en-US" sz="4000" b="1" dirty="0">
                <a:latin typeface="Times New Roman" panose="02020603050405020304" pitchFamily="18" charset="0"/>
                <a:cs typeface="Times New Roman" panose="02020603050405020304" pitchFamily="18" charset="0"/>
              </a:rPr>
              <a:t>T</a:t>
            </a:r>
            <a:r>
              <a:rPr lang="en-US" sz="4000" b="1" i="0" dirty="0">
                <a:effectLst/>
                <a:latin typeface="Times New Roman" panose="02020603050405020304" pitchFamily="18" charset="0"/>
                <a:cs typeface="Times New Roman" panose="02020603050405020304" pitchFamily="18" charset="0"/>
              </a:rPr>
              <a:t>eam </a:t>
            </a:r>
            <a:r>
              <a:rPr lang="en-US" sz="4000" b="1" dirty="0">
                <a:latin typeface="Times New Roman" panose="02020603050405020304" pitchFamily="18" charset="0"/>
                <a:cs typeface="Times New Roman" panose="02020603050405020304" pitchFamily="18" charset="0"/>
              </a:rPr>
              <a:t>D</a:t>
            </a:r>
            <a:r>
              <a:rPr lang="en-US" sz="4000" b="1" i="0" dirty="0">
                <a:effectLst/>
                <a:latin typeface="Times New Roman" panose="02020603050405020304" pitchFamily="18" charset="0"/>
                <a:cs typeface="Times New Roman" panose="02020603050405020304" pitchFamily="18" charset="0"/>
              </a:rPr>
              <a:t>ynamics </a:t>
            </a:r>
            <a:endParaRPr lang="en-US" sz="4800" b="1" dirty="0"/>
          </a:p>
        </p:txBody>
      </p:sp>
      <p:sp>
        <p:nvSpPr>
          <p:cNvPr id="3" name="Content Placeholder 2">
            <a:extLst>
              <a:ext uri="{FF2B5EF4-FFF2-40B4-BE49-F238E27FC236}">
                <a16:creationId xmlns:a16="http://schemas.microsoft.com/office/drawing/2014/main" id="{CCBB3B2E-01D8-49AE-88BC-F432C9C4E5A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Hint: On this slide you will come up with some key terms, phrases and short sentences that give explain two management strategies that will help optimize team dynamics. </a:t>
            </a:r>
          </a:p>
          <a:p>
            <a:pPr marL="0" indent="0">
              <a:buNone/>
            </a:pPr>
            <a:endParaRPr lang="en-US" dirty="0">
              <a:latin typeface="Times New Roman" panose="02020603050405020304" pitchFamily="18" charset="0"/>
              <a:cs typeface="Times New Roman" panose="02020603050405020304" pitchFamily="18" charset="0"/>
            </a:endParaRPr>
          </a:p>
          <a:p>
            <a:r>
              <a:rPr lang="en-US" b="1" dirty="0">
                <a:highlight>
                  <a:srgbClr val="FFFF00"/>
                </a:highlight>
                <a:latin typeface="Times New Roman" panose="02020603050405020304" pitchFamily="18" charset="0"/>
                <a:cs typeface="Times New Roman" panose="02020603050405020304" pitchFamily="18" charset="0"/>
              </a:rPr>
              <a:t>Note: </a:t>
            </a:r>
            <a:r>
              <a:rPr lang="en-US" dirty="0">
                <a:latin typeface="Times New Roman" panose="02020603050405020304" pitchFamily="18" charset="0"/>
                <a:cs typeface="Times New Roman" panose="02020603050405020304" pitchFamily="18" charset="0"/>
              </a:rPr>
              <a:t>You will explain both strategies (plan) in full details in the speaker notes section below. Speaker notes must be at least 100 words </a:t>
            </a:r>
            <a:endParaRPr lang="en-US"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Delete my notes/hints from this slide when you ready to type in your information and submit your work.</a:t>
            </a:r>
          </a:p>
          <a:p>
            <a:endParaRPr lang="en-US" dirty="0"/>
          </a:p>
        </p:txBody>
      </p:sp>
    </p:spTree>
    <p:extLst>
      <p:ext uri="{BB962C8B-B14F-4D97-AF65-F5344CB8AC3E}">
        <p14:creationId xmlns:p14="http://schemas.microsoft.com/office/powerpoint/2010/main" val="1509310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712</TotalTime>
  <Words>1833</Words>
  <Application>Microsoft Office PowerPoint</Application>
  <PresentationFormat>Widescreen</PresentationFormat>
  <Paragraphs>95</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Helvetica Neue</vt:lpstr>
      <vt:lpstr>HP Simplified Light</vt:lpstr>
      <vt:lpstr>Source Sans Pro</vt:lpstr>
      <vt:lpstr>Times New Roman</vt:lpstr>
      <vt:lpstr>Office Theme</vt:lpstr>
      <vt:lpstr>Developing Your Team Assignment 3</vt:lpstr>
      <vt:lpstr> Week 9 Assignment 3 - Instructions &amp; Changes</vt:lpstr>
      <vt:lpstr>Presentation Agenda _ Dr. D’s Example</vt:lpstr>
      <vt:lpstr>Hi-Tec Pet Products  Mission Statement</vt:lpstr>
      <vt:lpstr>Your Company’s Mission Statement </vt:lpstr>
      <vt:lpstr>Two Management Strategies to Help Employees Align with Company’s Mission</vt:lpstr>
      <vt:lpstr>Plans to Measure Effectiveness of Two Strategies Help Employees Align w/Company’s Mission</vt:lpstr>
      <vt:lpstr>One Method to Manage Diversity and  Plan to Measure Effectiveness of Method</vt:lpstr>
      <vt:lpstr>Two Management Strategies to Optimize Team Dynamics </vt:lpstr>
      <vt:lpstr>Plans to Measure Effectiveness of Two Strategies Optimize Team Dynamics</vt:lpstr>
      <vt:lpstr>Explanation of Ethical Behavior Importance to Organization’s Culture</vt:lpstr>
      <vt:lpstr>Ethical Dilemmas Created by Globalization.</vt:lpstr>
      <vt:lpstr>References/Resources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Strategies for HR Assignment 2</dc:title>
  <dc:creator>Daniels, Meisha</dc:creator>
  <cp:lastModifiedBy>Cathey, Valerie</cp:lastModifiedBy>
  <cp:revision>40</cp:revision>
  <dcterms:created xsi:type="dcterms:W3CDTF">2020-10-30T20:38:33Z</dcterms:created>
  <dcterms:modified xsi:type="dcterms:W3CDTF">2020-12-05T16:01:10Z</dcterms:modified>
</cp:coreProperties>
</file>